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5" r:id="rId4"/>
    <p:sldId id="260" r:id="rId5"/>
    <p:sldId id="268" r:id="rId6"/>
    <p:sldId id="264" r:id="rId7"/>
    <p:sldId id="270" r:id="rId8"/>
    <p:sldId id="271" r:id="rId9"/>
    <p:sldId id="272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F9B"/>
    <a:srgbClr val="FFE0A3"/>
    <a:srgbClr val="FF3399"/>
    <a:srgbClr val="CC3399"/>
    <a:srgbClr val="70AC2E"/>
    <a:srgbClr val="C19FFF"/>
    <a:srgbClr val="CAB4EA"/>
    <a:srgbClr val="D3B5E9"/>
    <a:srgbClr val="D68B1C"/>
    <a:srgbClr val="D00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2D4FA-0A10-412F-8649-399B1CCD5E9C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9655E-D660-435B-B011-3AA36828F5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94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080" y="5261460"/>
            <a:ext cx="7772400" cy="763525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1425" y="4192525"/>
            <a:ext cx="6400800" cy="106893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985720"/>
            <a:ext cx="8229600" cy="458115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0" y="1901950"/>
            <a:ext cx="7329840" cy="3970329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7016195" cy="4581150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40" y="1291130"/>
            <a:ext cx="8076895" cy="610820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190195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531813"/>
            <a:ext cx="4040188" cy="303505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600">
                <a:solidFill>
                  <a:srgbClr val="0070C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90195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31813"/>
            <a:ext cx="4041775" cy="303505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600">
                <a:solidFill>
                  <a:srgbClr val="0070C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1º misión del Segundo Trimestre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1425" y="4497935"/>
            <a:ext cx="6400800" cy="1068935"/>
          </a:xfrm>
        </p:spPr>
        <p:txBody>
          <a:bodyPr>
            <a:normAutofit/>
          </a:bodyPr>
          <a:lstStyle/>
          <a:p>
            <a:r>
              <a:rPr lang="es-ES_tradnl" dirty="0" smtClean="0"/>
              <a:t>Proyecto ambiental 2016-17</a:t>
            </a:r>
            <a:endParaRPr lang="en-US" dirty="0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894" y="374900"/>
            <a:ext cx="4626143" cy="1374345"/>
          </a:xfrm>
          <a:prstGeom prst="rect">
            <a:avLst/>
          </a:prstGeom>
        </p:spPr>
      </p:pic>
      <p:pic>
        <p:nvPicPr>
          <p:cNvPr id="6" name="Picture 2" descr="C:\Users\LJimenez\Desktop\Lina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429" y="2512770"/>
            <a:ext cx="2686050" cy="187706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1670" y="833015"/>
            <a:ext cx="8229600" cy="458115"/>
          </a:xfrm>
        </p:spPr>
        <p:txBody>
          <a:bodyPr>
            <a:noAutofit/>
          </a:bodyPr>
          <a:lstStyle/>
          <a:p>
            <a:r>
              <a:rPr lang="es-ES" sz="2800" dirty="0" smtClean="0"/>
              <a:t> Contexto donde se ubica el colegio. Biodiversidad</a:t>
            </a:r>
            <a:endParaRPr lang="es-E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66590" y="1901950"/>
            <a:ext cx="3970330" cy="4581150"/>
          </a:xfrm>
        </p:spPr>
        <p:txBody>
          <a:bodyPr>
            <a:noAutofit/>
          </a:bodyPr>
          <a:lstStyle/>
          <a:p>
            <a:r>
              <a:rPr lang="es-ES" sz="2000" b="1" dirty="0"/>
              <a:t>Soto del Henares </a:t>
            </a:r>
            <a:r>
              <a:rPr lang="es-ES" sz="2000" dirty="0"/>
              <a:t>posee varias zonas verdes pero destacan en su zona norte el parque Carmen Laforet y el Parque Lineal del Henares, junto a la ribera de ese río, en la zona sur del barrio. Este último tiene una gran extensión y destacan sus miradores a lo largo del parque, habilitado asimismo para bicicletas.</a:t>
            </a:r>
          </a:p>
          <a:p>
            <a:r>
              <a:rPr lang="es-ES" sz="2000" dirty="0" smtClean="0"/>
              <a:t>Otras </a:t>
            </a:r>
            <a:r>
              <a:rPr lang="es-ES" sz="2000" dirty="0"/>
              <a:t>zonas ajardinadas son los Paseos de la Democracia, Igualdad, Convivencia, Diálogo, Fraternidad y Tolerancia.</a:t>
            </a:r>
          </a:p>
          <a:p>
            <a:endParaRPr lang="es-ES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03" y="2360065"/>
            <a:ext cx="3952943" cy="320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89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5" y="83301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6"/>
                </a:solidFill>
              </a:rPr>
              <a:t>Navidades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sostenibles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54376" y="5108755"/>
            <a:ext cx="29754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400" dirty="0">
              <a:solidFill>
                <a:schemeClr val="accent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395" y="69490"/>
            <a:ext cx="1311999" cy="91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4472197" y="2054655"/>
            <a:ext cx="4038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2400" dirty="0" smtClean="0"/>
              <a:t>Al hablar con los compañeros podemos analizar si…:</a:t>
            </a:r>
          </a:p>
          <a:p>
            <a:r>
              <a:rPr lang="es-ES" sz="2400" dirty="0" smtClean="0"/>
              <a:t>¿Se han llevado a cabo las propuestas de las que se habló?</a:t>
            </a:r>
          </a:p>
          <a:p>
            <a:r>
              <a:rPr lang="es-ES" sz="2400" dirty="0" smtClean="0"/>
              <a:t>¿Cómo nos hemos sentido al llevarlas a cabo?</a:t>
            </a:r>
          </a:p>
          <a:p>
            <a:r>
              <a:rPr lang="es-ES" sz="2400" dirty="0" smtClean="0"/>
              <a:t>¿Volveríamos a realizarlas y recomendarlas?</a:t>
            </a:r>
          </a:p>
          <a:p>
            <a:pPr marL="0" indent="0">
              <a:buNone/>
            </a:pPr>
            <a:r>
              <a:rPr lang="es-ES" sz="4000" dirty="0">
                <a:solidFill>
                  <a:srgbClr val="FF0000"/>
                </a:solidFill>
              </a:rPr>
              <a:t>¡</a:t>
            </a:r>
            <a:r>
              <a:rPr lang="es-ES" sz="4000" dirty="0" smtClean="0">
                <a:solidFill>
                  <a:srgbClr val="FF0000"/>
                </a:solidFill>
              </a:rPr>
              <a:t>Enhorabuena por el trabajo!</a:t>
            </a:r>
            <a:endParaRPr lang="es-ES" sz="4000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08" y="2207360"/>
            <a:ext cx="3800596" cy="221517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086" y="4653878"/>
            <a:ext cx="25717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4400" dirty="0" smtClean="0"/>
              <a:t>Lina, la golondrina</a:t>
            </a:r>
            <a:endParaRPr lang="en-US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4374" y="2207360"/>
            <a:ext cx="2901395" cy="397032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Sus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ecoconsejos</a:t>
            </a:r>
            <a:r>
              <a:rPr lang="en-US" dirty="0" smtClean="0">
                <a:solidFill>
                  <a:schemeClr val="tx1"/>
                </a:solidFill>
              </a:rPr>
              <a:t> se </a:t>
            </a:r>
            <a:r>
              <a:rPr lang="en-US" dirty="0" err="1" smtClean="0">
                <a:solidFill>
                  <a:schemeClr val="tx1"/>
                </a:solidFill>
              </a:rPr>
              <a:t>colarán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también</a:t>
            </a:r>
            <a:r>
              <a:rPr lang="en-US" dirty="0" smtClean="0">
                <a:solidFill>
                  <a:schemeClr val="tx1"/>
                </a:solidFill>
              </a:rPr>
              <a:t> en </a:t>
            </a:r>
            <a:r>
              <a:rPr lang="en-US" dirty="0" err="1" smtClean="0">
                <a:solidFill>
                  <a:schemeClr val="tx1"/>
                </a:solidFill>
              </a:rPr>
              <a:t>las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autorizaciones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las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excursiones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Lina </a:t>
            </a:r>
            <a:r>
              <a:rPr lang="en-US" dirty="0" err="1">
                <a:solidFill>
                  <a:schemeClr val="tx1"/>
                </a:solidFill>
              </a:rPr>
              <a:t>n</a:t>
            </a:r>
            <a:r>
              <a:rPr lang="en-US" dirty="0" err="1" smtClean="0">
                <a:solidFill>
                  <a:schemeClr val="tx1"/>
                </a:solidFill>
              </a:rPr>
              <a:t>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ayudará</a:t>
            </a:r>
            <a:r>
              <a:rPr lang="en-US" dirty="0" smtClean="0">
                <a:solidFill>
                  <a:schemeClr val="tx1"/>
                </a:solidFill>
              </a:rPr>
              <a:t> a </a:t>
            </a:r>
            <a:r>
              <a:rPr lang="en-US" dirty="0" err="1" smtClean="0">
                <a:solidFill>
                  <a:schemeClr val="tx1"/>
                </a:solidFill>
              </a:rPr>
              <a:t>mejorar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nuestras</a:t>
            </a:r>
            <a:r>
              <a:rPr lang="en-US" dirty="0" smtClean="0">
                <a:solidFill>
                  <a:schemeClr val="tx1"/>
                </a:solidFill>
              </a:rPr>
              <a:t> eco-</a:t>
            </a:r>
            <a:r>
              <a:rPr lang="en-US" dirty="0" err="1" smtClean="0">
                <a:solidFill>
                  <a:schemeClr val="tx1"/>
                </a:solidFill>
              </a:rPr>
              <a:t>actitudes</a:t>
            </a:r>
            <a:r>
              <a:rPr lang="en-US" dirty="0" smtClean="0">
                <a:solidFill>
                  <a:schemeClr val="tx1"/>
                </a:solidFill>
              </a:rPr>
              <a:t> en </a:t>
            </a:r>
            <a:r>
              <a:rPr lang="en-US" dirty="0" err="1" smtClean="0">
                <a:solidFill>
                  <a:schemeClr val="tx1"/>
                </a:solidFill>
              </a:rPr>
              <a:t>las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visitas</a:t>
            </a:r>
            <a:r>
              <a:rPr lang="en-US" dirty="0" smtClean="0">
                <a:solidFill>
                  <a:schemeClr val="tx1"/>
                </a:solidFill>
              </a:rPr>
              <a:t> y </a:t>
            </a:r>
            <a:r>
              <a:rPr lang="en-US" dirty="0" err="1" smtClean="0">
                <a:solidFill>
                  <a:schemeClr val="tx1"/>
                </a:solidFill>
              </a:rPr>
              <a:t>salidas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que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hagamos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619" y="2338607"/>
            <a:ext cx="5497381" cy="3839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13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Consumo fantasma.  ¿Qué es?</a:t>
            </a:r>
            <a:endParaRPr lang="en-US" dirty="0"/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3961180" y="1901950"/>
            <a:ext cx="4275740" cy="39703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dirty="0">
                <a:solidFill>
                  <a:schemeClr val="tx1"/>
                </a:solidFill>
              </a:rPr>
              <a:t>El consumo fantasma</a:t>
            </a:r>
            <a:r>
              <a:rPr lang="es-ES" sz="2400" dirty="0">
                <a:solidFill>
                  <a:schemeClr val="tx1"/>
                </a:solidFill>
              </a:rPr>
              <a:t> es el consumo de electricidad de los aparatos electrónicos conectados permanentemente a la red. O dicho de otro modo, el consumo de los aparatos cuando están en "stand </a:t>
            </a:r>
            <a:r>
              <a:rPr lang="es-ES" sz="2400" dirty="0" err="1">
                <a:solidFill>
                  <a:schemeClr val="tx1"/>
                </a:solidFill>
              </a:rPr>
              <a:t>by</a:t>
            </a:r>
            <a:r>
              <a:rPr lang="es-ES" sz="2400" dirty="0">
                <a:solidFill>
                  <a:schemeClr val="tx1"/>
                </a:solidFill>
              </a:rPr>
              <a:t>", listos para ser usados en cualquier momento con un mando a distancia o con pulsar un botón.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60" y="2360065"/>
            <a:ext cx="3601365" cy="39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3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4375" y="985720"/>
            <a:ext cx="8229600" cy="458115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¿Cómo  podemos ser conscientes y mejorar ?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1870" y="1596540"/>
            <a:ext cx="8398775" cy="4956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>
                <a:solidFill>
                  <a:schemeClr val="tx1"/>
                </a:solidFill>
              </a:rPr>
              <a:t>Se estima que </a:t>
            </a:r>
            <a:r>
              <a:rPr lang="es-ES" b="1" dirty="0">
                <a:solidFill>
                  <a:schemeClr val="tx1"/>
                </a:solidFill>
              </a:rPr>
              <a:t>el consumo fantasma supone entre un 7 y un 11% del consumo eléctrico</a:t>
            </a:r>
            <a:r>
              <a:rPr lang="es-ES" dirty="0">
                <a:solidFill>
                  <a:schemeClr val="tx1"/>
                </a:solidFill>
              </a:rPr>
              <a:t> de un hogar medio, lo cual no es </a:t>
            </a:r>
            <a:r>
              <a:rPr lang="es-ES" dirty="0" smtClean="0">
                <a:solidFill>
                  <a:schemeClr val="tx1"/>
                </a:solidFill>
              </a:rPr>
              <a:t>tontería, </a:t>
            </a:r>
            <a:r>
              <a:rPr lang="es-ES" dirty="0">
                <a:solidFill>
                  <a:schemeClr val="tx1"/>
                </a:solidFill>
              </a:rPr>
              <a:t>pues según </a:t>
            </a:r>
            <a:r>
              <a:rPr lang="es-ES" dirty="0" smtClean="0">
                <a:solidFill>
                  <a:schemeClr val="tx1"/>
                </a:solidFill>
              </a:rPr>
              <a:t>IDAE, </a:t>
            </a:r>
            <a:r>
              <a:rPr lang="es-ES" dirty="0">
                <a:solidFill>
                  <a:schemeClr val="tx1"/>
                </a:solidFill>
              </a:rPr>
              <a:t>cada hogar español consume unos 3.000 </a:t>
            </a:r>
            <a:r>
              <a:rPr lang="es-ES" dirty="0" err="1">
                <a:solidFill>
                  <a:schemeClr val="tx1"/>
                </a:solidFill>
              </a:rPr>
              <a:t>kWh</a:t>
            </a:r>
            <a:r>
              <a:rPr lang="es-ES" dirty="0">
                <a:solidFill>
                  <a:schemeClr val="tx1"/>
                </a:solidFill>
              </a:rPr>
              <a:t> de electricidad al año, con un precio entre 0,13 y 0,15 euros el </a:t>
            </a:r>
            <a:r>
              <a:rPr lang="es-ES" dirty="0" err="1">
                <a:solidFill>
                  <a:schemeClr val="tx1"/>
                </a:solidFill>
              </a:rPr>
              <a:t>kWh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>
                <a:solidFill>
                  <a:schemeClr val="tx1"/>
                </a:solidFill>
              </a:rPr>
              <a:t>Así, si hacemos los cálculos, descubrimos que el consumo fantasma supone entre 32 y 58 euros al </a:t>
            </a:r>
            <a:r>
              <a:rPr lang="es-ES" dirty="0" smtClean="0">
                <a:solidFill>
                  <a:schemeClr val="tx1"/>
                </a:solidFill>
              </a:rPr>
              <a:t>año.</a:t>
            </a:r>
          </a:p>
          <a:p>
            <a:pPr marL="0" indent="0">
              <a:buNone/>
            </a:pPr>
            <a:endParaRPr lang="es-ES_tradnl" sz="2000" dirty="0" smtClean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345" y="5089826"/>
            <a:ext cx="1756385" cy="1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93" y="4767903"/>
            <a:ext cx="4337867" cy="18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3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1424" y="833015"/>
            <a:ext cx="6549845" cy="916230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¿Qué puedo hacer para reducir el consumo fantasma?</a:t>
            </a:r>
            <a:r>
              <a:rPr lang="es-ES_tradnl" dirty="0" smtClean="0"/>
              <a:t> 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07080" y="2207360"/>
            <a:ext cx="7329840" cy="4275740"/>
          </a:xfrm>
        </p:spPr>
        <p:txBody>
          <a:bodyPr>
            <a:normAutofit/>
          </a:bodyPr>
          <a:lstStyle/>
          <a:p>
            <a:r>
              <a:rPr lang="es-ES" sz="2000" dirty="0"/>
              <a:t>Mirar bien el consumo en reposo de los aparatos electrónicos antes de adquirirlos. Los fabricantes ofrecen esta información al </a:t>
            </a:r>
            <a:r>
              <a:rPr lang="es-ES" sz="2000" dirty="0" smtClean="0"/>
              <a:t>consumidor, así </a:t>
            </a:r>
            <a:r>
              <a:rPr lang="es-ES" sz="2000" dirty="0"/>
              <a:t>que podemos </a:t>
            </a:r>
            <a:r>
              <a:rPr lang="es-ES" sz="2000" b="1" dirty="0"/>
              <a:t>incluir el consumo en reposo en el proceso de decisión de compra</a:t>
            </a:r>
            <a:r>
              <a:rPr lang="es-ES" sz="2000" dirty="0" smtClean="0"/>
              <a:t>.</a:t>
            </a:r>
          </a:p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endParaRPr lang="es-ES" sz="2000" dirty="0" smtClean="0"/>
          </a:p>
          <a:p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432" y="5566870"/>
            <a:ext cx="1450975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720" y="3581705"/>
            <a:ext cx="4471171" cy="31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9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12490" y="2207360"/>
            <a:ext cx="7329840" cy="3970329"/>
          </a:xfrm>
        </p:spPr>
        <p:txBody>
          <a:bodyPr>
            <a:normAutofit/>
          </a:bodyPr>
          <a:lstStyle/>
          <a:p>
            <a:r>
              <a:rPr lang="es-ES" sz="2600" b="1" dirty="0"/>
              <a:t>Utilizar regletas con interruptor</a:t>
            </a:r>
            <a:r>
              <a:rPr lang="es-ES" sz="2600" dirty="0"/>
              <a:t>, para poder apagar de forma sencilla un conjunto de aparatos que no necesitamos que estén conectados siempre, como pueda ser la impresora, la </a:t>
            </a:r>
            <a:r>
              <a:rPr lang="es-ES" sz="2600" dirty="0" err="1"/>
              <a:t>minicadena</a:t>
            </a:r>
            <a:r>
              <a:rPr lang="es-ES" sz="2600" dirty="0"/>
              <a:t>, las videoconsolas</a:t>
            </a:r>
            <a:r>
              <a:rPr lang="es-ES" sz="2600" dirty="0" smtClean="0"/>
              <a:t>...</a:t>
            </a:r>
          </a:p>
          <a:p>
            <a:pPr marL="0" indent="0">
              <a:buNone/>
            </a:pPr>
            <a:endParaRPr lang="es-ES" sz="2600" dirty="0" smtClean="0"/>
          </a:p>
          <a:p>
            <a:pPr marL="0" indent="0">
              <a:buNone/>
            </a:pPr>
            <a:endParaRPr lang="es-ES" sz="2600" dirty="0" smtClean="0"/>
          </a:p>
        </p:txBody>
      </p:sp>
      <p:sp>
        <p:nvSpPr>
          <p:cNvPr id="4" name="AutoShape 2" descr="Resultado de imagen de consumo en reposo de los aparatos electricos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05" y="4497935"/>
            <a:ext cx="2143125" cy="21431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796" y="4497935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43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Otras propuestas: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65195" y="1596540"/>
            <a:ext cx="7016195" cy="4581150"/>
          </a:xfrm>
        </p:spPr>
        <p:txBody>
          <a:bodyPr>
            <a:normAutofit/>
          </a:bodyPr>
          <a:lstStyle/>
          <a:p>
            <a:r>
              <a:rPr lang="es-ES" sz="2400" b="1" dirty="0"/>
              <a:t>Usar temporizadores</a:t>
            </a:r>
            <a:r>
              <a:rPr lang="es-ES" sz="2400" dirty="0"/>
              <a:t> para desconectar automáticamente aparatos que no utilicemos de noche, como pueda ser el termo eléctrico, la televisión y, de nuevo, las impresoras, </a:t>
            </a:r>
            <a:r>
              <a:rPr lang="es-ES" sz="2400" dirty="0" err="1"/>
              <a:t>minicadenas</a:t>
            </a:r>
            <a:r>
              <a:rPr lang="es-ES" sz="2400" dirty="0"/>
              <a:t> y videoconsolas que rara vez empleamos de madrugada. </a:t>
            </a:r>
            <a:endParaRPr lang="es-ES" sz="2400" dirty="0" smtClean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r>
              <a:rPr lang="es-ES" sz="2400" dirty="0" smtClean="0"/>
              <a:t>    </a:t>
            </a:r>
          </a:p>
          <a:p>
            <a:endParaRPr lang="es-ES" sz="3200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130" y="4192525"/>
            <a:ext cx="2143125" cy="21431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760" y="405678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84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07079" y="1291129"/>
            <a:ext cx="8093365" cy="5955495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                   La </a:t>
            </a:r>
            <a:r>
              <a:rPr lang="es-ES" dirty="0"/>
              <a:t>opción más inteligente, sin embargo, es </a:t>
            </a:r>
            <a:r>
              <a:rPr lang="es-ES" b="1" dirty="0"/>
              <a:t>utilizar regletas </a:t>
            </a:r>
            <a:r>
              <a:rPr lang="es-ES" b="1" dirty="0" smtClean="0"/>
              <a:t>   especiales </a:t>
            </a:r>
            <a:r>
              <a:rPr lang="es-ES" b="1" dirty="0"/>
              <a:t>con eliminador de Stand </a:t>
            </a:r>
            <a:r>
              <a:rPr lang="es-ES" b="1" dirty="0" err="1"/>
              <a:t>By</a:t>
            </a:r>
            <a:r>
              <a:rPr lang="es-ES" dirty="0"/>
              <a:t>. Las hay de </a:t>
            </a:r>
            <a:r>
              <a:rPr lang="es-ES" b="1" dirty="0"/>
              <a:t>dos tipos</a:t>
            </a:r>
            <a:r>
              <a:rPr lang="es-ES" dirty="0"/>
              <a:t>: </a:t>
            </a:r>
            <a:r>
              <a:rPr lang="es-ES" b="1" dirty="0"/>
              <a:t>unas</a:t>
            </a:r>
            <a:r>
              <a:rPr lang="es-ES" dirty="0"/>
              <a:t> que tienen un enchufe principal, y que cuando detectan una bajada del consumo del aparato conectado a ese enchufe apagan el resto de periféricos (suelen tener otro enchufe que no se apaga nunca, como para un teléfono o un </a:t>
            </a:r>
            <a:r>
              <a:rPr lang="es-ES" dirty="0" err="1"/>
              <a:t>router</a:t>
            </a:r>
            <a:r>
              <a:rPr lang="es-ES" dirty="0"/>
              <a:t>) </a:t>
            </a:r>
            <a:r>
              <a:rPr lang="es-ES" b="1" dirty="0"/>
              <a:t>y otras </a:t>
            </a:r>
            <a:r>
              <a:rPr lang="es-ES" dirty="0"/>
              <a:t>con un pequeño receptor que podemos configurar para encender y apagar la regleta con alguna tecla del mando a distancia de nuestra televisión, así, al apagar la televisión, apagamos todos los periféricos que tengamos asociados (barras de sonido, mini cadenas, videoconsolas...), y luego al encenderla se vuelven a activar los periféricos. La ventaja de estas últimas es que nos evitamos el consumo fantasma de lo que esté enchufado en el enchufe principal. 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                                                                         </a:t>
            </a:r>
          </a:p>
          <a:p>
            <a:pPr marL="0" indent="0">
              <a:buNone/>
            </a:pPr>
            <a:r>
              <a:rPr lang="es-ES" dirty="0" smtClean="0">
                <a:solidFill>
                  <a:schemeClr val="tx1"/>
                </a:solidFill>
              </a:rPr>
              <a:t>Todos </a:t>
            </a:r>
            <a:r>
              <a:rPr lang="es-ES" dirty="0">
                <a:solidFill>
                  <a:schemeClr val="tx1"/>
                </a:solidFill>
              </a:rPr>
              <a:t>estos aparatos los podemos encontrar en grandes superficies de ferretería y tiendas especializadas de internet, y su precio rara vez supera los 25-30 euros, por lo que es fácil amortizarlos en un par de años </a:t>
            </a:r>
            <a:r>
              <a:rPr lang="es-ES" b="1" dirty="0">
                <a:solidFill>
                  <a:schemeClr val="tx1"/>
                </a:solidFill>
              </a:rPr>
              <a:t>ahorrándonos el consumo fantasma</a:t>
            </a:r>
            <a:r>
              <a:rPr lang="es-ES" dirty="0">
                <a:solidFill>
                  <a:schemeClr val="tx1"/>
                </a:solidFill>
              </a:rPr>
              <a:t>.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130" y="4305823"/>
            <a:ext cx="1844308" cy="138145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2820" y="4362327"/>
            <a:ext cx="2089564" cy="114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436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645</Words>
  <Application>Microsoft Office PowerPoint</Application>
  <PresentationFormat>Presentación en pantalla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Office Theme</vt:lpstr>
      <vt:lpstr>1º misión del Segundo Trimestre</vt:lpstr>
      <vt:lpstr>Navidades sostenibles</vt:lpstr>
      <vt:lpstr>Lina, la golondrina</vt:lpstr>
      <vt:lpstr>Consumo fantasma.  ¿Qué es?</vt:lpstr>
      <vt:lpstr>¿Cómo  podemos ser conscientes y mejorar ?</vt:lpstr>
      <vt:lpstr>¿Qué puedo hacer para reducir el consumo fantasma? </vt:lpstr>
      <vt:lpstr>Presentación de PowerPoint</vt:lpstr>
      <vt:lpstr>Otras propuestas:</vt:lpstr>
      <vt:lpstr>Presentación de PowerPoint</vt:lpstr>
      <vt:lpstr> Contexto donde se ubica el colegio. Biodiversidad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2014-01-14T08:00:41Z</dcterms:created>
  <dcterms:modified xsi:type="dcterms:W3CDTF">2017-01-25T14:51:30Z</dcterms:modified>
</cp:coreProperties>
</file>